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7" r:id="rId2"/>
    <p:sldId id="258" r:id="rId3"/>
    <p:sldId id="283" r:id="rId4"/>
    <p:sldId id="270" r:id="rId5"/>
    <p:sldId id="259" r:id="rId6"/>
    <p:sldId id="271" r:id="rId7"/>
    <p:sldId id="277" r:id="rId8"/>
    <p:sldId id="279" r:id="rId9"/>
    <p:sldId id="260" r:id="rId10"/>
    <p:sldId id="278" r:id="rId11"/>
    <p:sldId id="273" r:id="rId12"/>
    <p:sldId id="275" r:id="rId13"/>
    <p:sldId id="281" r:id="rId14"/>
    <p:sldId id="264" r:id="rId15"/>
    <p:sldId id="280" r:id="rId16"/>
    <p:sldId id="265" r:id="rId17"/>
    <p:sldId id="267" r:id="rId18"/>
    <p:sldId id="269" r:id="rId19"/>
    <p:sldId id="285" r:id="rId20"/>
    <p:sldId id="261" r:id="rId21"/>
    <p:sldId id="284" r:id="rId22"/>
    <p:sldId id="262" r:id="rId23"/>
    <p:sldId id="263" r:id="rId24"/>
    <p:sldId id="28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8C6F2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0" autoAdjust="0"/>
  </p:normalViewPr>
  <p:slideViewPr>
    <p:cSldViewPr>
      <p:cViewPr varScale="1">
        <p:scale>
          <a:sx n="72" d="100"/>
          <a:sy n="72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F90616F-6A9D-44CD-A713-DF4AFA978015}" type="datetimeFigureOut">
              <a:rPr lang="en-US"/>
              <a:pPr>
                <a:defRPr/>
              </a:pPr>
              <a:t>5/29/2013</a:t>
            </a:fld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F4040D7-6C19-4F88-8EA8-345739CF5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AB9A6-3A66-4C92-BA55-DB8511AE7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7E30-3B63-4ACE-81F7-6D137B565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F852C-F688-4AB7-A496-016A036C9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32EB-75FC-4622-B379-E70433109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970C-900D-473F-A17D-D23ECD864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E00A-24DB-445A-8B84-1A9AF76B0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C87D-ACA8-4276-AE66-A48C5B1B6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1A5CC-21D4-4C75-8801-B9B86EFF6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CF78D-BD58-4BBF-B91B-C7C5CAD58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53290-8F67-445C-9FA1-493B592CA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F1C9B-437D-4291-A18A-72EC5860A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4CA85EED-704B-4D52-8725-DC6301E4D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4" r:id="rId2"/>
    <p:sldLayoutId id="2147483820" r:id="rId3"/>
    <p:sldLayoutId id="2147483815" r:id="rId4"/>
    <p:sldLayoutId id="2147483816" r:id="rId5"/>
    <p:sldLayoutId id="2147483817" r:id="rId6"/>
    <p:sldLayoutId id="2147483821" r:id="rId7"/>
    <p:sldLayoutId id="2147483822" r:id="rId8"/>
    <p:sldLayoutId id="2147483823" r:id="rId9"/>
    <p:sldLayoutId id="2147483818" r:id="rId10"/>
    <p:sldLayoutId id="2147483824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louisianaconnect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state.la.us/" TargetMode="External"/><Relationship Id="rId2" Type="http://schemas.openxmlformats.org/officeDocument/2006/relationships/hyperlink" Target="http://www.osfa.state.la.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stweb.com/" TargetMode="External"/><Relationship Id="rId5" Type="http://schemas.openxmlformats.org/officeDocument/2006/relationships/hyperlink" Target="http://fafsa.ed.gov/" TargetMode="External"/><Relationship Id="rId4" Type="http://schemas.openxmlformats.org/officeDocument/2006/relationships/hyperlink" Target="http://www.regents.state.la.us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Forest High School</a:t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</a:b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Class of 2015</a:t>
            </a:r>
            <a:b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</a:b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Parent Meeting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363" y="1828800"/>
            <a:ext cx="8021637" cy="685800"/>
          </a:xfrm>
        </p:spPr>
        <p:txBody>
          <a:bodyPr/>
          <a:lstStyle/>
          <a:p>
            <a:pPr algn="ctr" eaLnBrk="1" hangingPunct="1"/>
            <a:r>
              <a:rPr lang="en-US" sz="2400" smtClean="0">
                <a:latin typeface="Arial Black" pitchFamily="34" charset="0"/>
              </a:rPr>
              <a:t>May 2013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5105400" y="4419600"/>
            <a:ext cx="3581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2590800" y="2819400"/>
            <a:ext cx="4495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10246" name="Picture 7" descr="fhs bulldog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19400"/>
            <a:ext cx="84582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8" descr="bulldog_prid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648200"/>
            <a:ext cx="2857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Individual Graduation Plan (IGP)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70217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+mj-lt"/>
              </a:rPr>
              <a:t>Students begin the IGP in the eighth grade.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2000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+mj-lt"/>
              </a:rPr>
              <a:t>Its purpose is to help students make appropriate decisions for high school and post-high school as part of an overall career plan.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2000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+mj-lt"/>
              </a:rPr>
              <a:t>Your school counselor will help your student to complete his/her career plan.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2000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+mj-lt"/>
              </a:rPr>
              <a:t>The IGP is reviewed each year and initialed by the student, the parent, and the counselor.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2000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+mj-lt"/>
              </a:rPr>
              <a:t>IGPs can be accessed through the Louisiana Connect system.  A copy has been sent home with the student each year for parental signature. Your school counselor  will provide  a copy if you need to request  another copy.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Content Placeholder 3"/>
          <p:cNvGraphicFramePr>
            <a:graphicFrameLocks noChangeAspect="1"/>
          </p:cNvGraphicFramePr>
          <p:nvPr>
            <p:ph idx="4294967295"/>
          </p:nvPr>
        </p:nvGraphicFramePr>
        <p:xfrm>
          <a:off x="0" y="0"/>
          <a:ext cx="9144000" cy="11903075"/>
        </p:xfrm>
        <a:graphic>
          <a:graphicData uri="http://schemas.openxmlformats.org/presentationml/2006/ole">
            <p:oleObj spid="_x0000_s1026" name="Microsoft Office Word 2007 Document" r:id="rId3" imgW="7368754" imgH="9592720" progId="Word.Document.12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Content Placeholder 3"/>
          <p:cNvGraphicFramePr>
            <a:graphicFrameLocks noChangeAspect="1"/>
          </p:cNvGraphicFramePr>
          <p:nvPr>
            <p:ph idx="4294967295"/>
          </p:nvPr>
        </p:nvGraphicFramePr>
        <p:xfrm>
          <a:off x="0" y="-6858000"/>
          <a:ext cx="9144000" cy="11903075"/>
        </p:xfrm>
        <a:graphic>
          <a:graphicData uri="http://schemas.openxmlformats.org/presentationml/2006/ole">
            <p:oleObj spid="_x0000_s2050" name="Microsoft Office Word 2007 Document" r:id="rId3" imgW="7368754" imgH="9592720" progId="Word.Document.12">
              <p:embed/>
            </p:oleObj>
          </a:graphicData>
        </a:graphic>
      </p:graphicFrame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914400" y="5486400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Black" pitchFamily="34" charset="0"/>
              </a:rPr>
              <a:t>This is the IGP form template issued by the Dept. of Ed.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Typical Ninth Grade Schedule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+mj-lt"/>
              </a:rPr>
              <a:t>English I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+mj-lt"/>
              </a:rPr>
              <a:t>Algebra I  or Algebra I—Part I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+mj-lt"/>
              </a:rPr>
              <a:t>Physical Science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+mj-lt"/>
              </a:rPr>
              <a:t>Journey to Careers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+mj-lt"/>
              </a:rPr>
              <a:t>Introduction to Business Computer Applications (IBCA)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+mj-lt"/>
              </a:rPr>
              <a:t>World Geography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b="1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b="1" dirty="0" err="1" smtClean="0">
                <a:latin typeface="+mj-lt"/>
              </a:rPr>
              <a:t>Agriscience</a:t>
            </a:r>
            <a:r>
              <a:rPr lang="en-US" sz="2400" b="1" dirty="0" smtClean="0">
                <a:latin typeface="+mj-lt"/>
              </a:rPr>
              <a:t> I or Family and Consumer Science I (F&amp; CS I)</a:t>
            </a:r>
            <a:endParaRPr lang="en-US" sz="2400" b="1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Typical 10</a:t>
            </a:r>
            <a:r>
              <a:rPr lang="en-US" baseline="3000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th</a:t>
            </a:r>
            <a:r>
              <a:rPr lang="en-US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 Grade Schedule: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493838"/>
            <a:ext cx="9144000" cy="5364162"/>
          </a:xfrm>
        </p:spPr>
        <p:txBody>
          <a:bodyPr/>
          <a:lstStyle/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Arial" charset="0"/>
              </a:rPr>
              <a:t>	</a:t>
            </a:r>
            <a:r>
              <a:rPr lang="en-US" sz="2400" b="1" smtClean="0">
                <a:latin typeface="Arial" charset="0"/>
                <a:cs typeface="Arial" charset="0"/>
              </a:rPr>
              <a:t>English II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US" sz="2400" b="1" smtClean="0">
              <a:latin typeface="Arial" charset="0"/>
              <a:cs typeface="Arial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	Geometry or Algebra I—Part II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US" sz="2400" b="1" smtClean="0">
              <a:latin typeface="Arial" charset="0"/>
              <a:cs typeface="Arial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	Biology I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US" sz="2400" b="1" smtClean="0">
              <a:latin typeface="Arial" charset="0"/>
              <a:cs typeface="Arial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	Civics with Free Enterprise embedded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US" sz="2400" b="1" smtClean="0">
              <a:latin typeface="Arial" charset="0"/>
              <a:cs typeface="Arial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	P.E. ½ and Health ½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US" sz="2400" b="1" smtClean="0">
              <a:latin typeface="Arial" charset="0"/>
              <a:cs typeface="Arial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	Foreign Language or Career Elective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US" sz="2400" b="1" smtClean="0">
              <a:latin typeface="Arial" charset="0"/>
              <a:cs typeface="Arial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en-US" sz="2400" b="1" smtClean="0">
                <a:latin typeface="Arial" charset="0"/>
                <a:cs typeface="Arial" charset="0"/>
              </a:rPr>
              <a:t>	Career Elective or Core 4 Elective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rgbClr val="FF0000"/>
                </a:solidFill>
              </a:rPr>
              <a:t>Areas of Concentration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930775"/>
          </a:xfrm>
          <a:solidFill>
            <a:srgbClr val="C8C6F2"/>
          </a:solidFill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Areas of Concentration consist of groupings of</a:t>
            </a:r>
          </a:p>
          <a:p>
            <a:pPr>
              <a:buFont typeface="Wingdings 2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four or five Primary Courses and one or more</a:t>
            </a:r>
          </a:p>
          <a:p>
            <a:pPr>
              <a:buFont typeface="Wingdings 2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related courses, one of which must be a BESE</a:t>
            </a:r>
          </a:p>
          <a:p>
            <a:pPr>
              <a:buFont typeface="Wingdings 2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Board approved computer course. </a:t>
            </a:r>
          </a:p>
          <a:p>
            <a:pPr>
              <a:buFont typeface="Wingdings 2" pitchFamily="18" charset="2"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Areas of Concentration offered at Forest High</a:t>
            </a:r>
          </a:p>
          <a:p>
            <a:pPr>
              <a:buFont typeface="Wingdings 2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School include the following:</a:t>
            </a:r>
          </a:p>
          <a:p>
            <a:pPr>
              <a:buFont typeface="Wingdings 2" pitchFamily="18" charset="2"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smtClean="0">
                <a:solidFill>
                  <a:srgbClr val="C00000"/>
                </a:solidFill>
                <a:latin typeface="Arial" charset="0"/>
                <a:cs typeface="Arial" charset="0"/>
              </a:rPr>
              <a:t>Agriculture Production/Management/Entrepreneurship</a:t>
            </a:r>
          </a:p>
          <a:p>
            <a:pPr>
              <a:buFont typeface="Wingdings" pitchFamily="2" charset="2"/>
              <a:buChar char="q"/>
            </a:pPr>
            <a:r>
              <a:rPr lang="en-US" sz="2400" smtClean="0">
                <a:solidFill>
                  <a:srgbClr val="C00000"/>
                </a:solidFill>
                <a:latin typeface="Arial" charset="0"/>
                <a:cs typeface="Arial" charset="0"/>
              </a:rPr>
              <a:t>General Studies</a:t>
            </a:r>
          </a:p>
          <a:p>
            <a:pPr>
              <a:buFont typeface="Wingdings" pitchFamily="2" charset="2"/>
              <a:buChar char="q"/>
            </a:pPr>
            <a:r>
              <a:rPr lang="en-US" sz="2400" smtClean="0">
                <a:solidFill>
                  <a:srgbClr val="C00000"/>
                </a:solidFill>
                <a:latin typeface="Arial" charset="0"/>
                <a:cs typeface="Arial" charset="0"/>
              </a:rPr>
              <a:t>Welding</a:t>
            </a:r>
          </a:p>
          <a:p>
            <a:pPr>
              <a:buFont typeface="Wingdings" pitchFamily="2" charset="2"/>
              <a:buChar char="q"/>
            </a:pPr>
            <a:endParaRPr lang="en-US" sz="240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q"/>
            </a:pPr>
            <a:endParaRPr lang="en-US" sz="240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5448"/>
            <a:ext cx="8686800" cy="12527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Agriculture Production/Management/Entrepreneurship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400" u="sng" dirty="0" smtClean="0">
                <a:latin typeface="Microsoft Sans Serif" pitchFamily="34" charset="0"/>
              </a:rPr>
              <a:t>Primary Courses—4 units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C00000"/>
                </a:solidFill>
                <a:latin typeface="Microsoft Sans Serif" pitchFamily="34" charset="0"/>
              </a:rPr>
              <a:t>Journey to Careers (required)</a:t>
            </a:r>
          </a:p>
          <a:p>
            <a:pPr lvl="1" eaLnBrk="1" hangingPunct="1">
              <a:defRPr/>
            </a:pPr>
            <a:r>
              <a:rPr lang="en-US" sz="2000" dirty="0" err="1" smtClean="0">
                <a:solidFill>
                  <a:srgbClr val="C00000"/>
                </a:solidFill>
                <a:latin typeface="Microsoft Sans Serif" pitchFamily="34" charset="0"/>
              </a:rPr>
              <a:t>Agriscience</a:t>
            </a:r>
            <a:r>
              <a:rPr lang="en-US" sz="2000" dirty="0" smtClean="0">
                <a:solidFill>
                  <a:srgbClr val="C00000"/>
                </a:solidFill>
                <a:latin typeface="Microsoft Sans Serif" pitchFamily="34" charset="0"/>
              </a:rPr>
              <a:t> I</a:t>
            </a:r>
          </a:p>
          <a:p>
            <a:pPr lvl="1" eaLnBrk="1" hangingPunct="1">
              <a:defRPr/>
            </a:pPr>
            <a:r>
              <a:rPr lang="en-US" sz="2000" dirty="0" err="1" smtClean="0">
                <a:solidFill>
                  <a:srgbClr val="C00000"/>
                </a:solidFill>
                <a:latin typeface="Microsoft Sans Serif" pitchFamily="34" charset="0"/>
              </a:rPr>
              <a:t>Agriscience</a:t>
            </a:r>
            <a:r>
              <a:rPr lang="en-US" sz="2000" dirty="0" smtClean="0">
                <a:solidFill>
                  <a:srgbClr val="C00000"/>
                </a:solidFill>
                <a:latin typeface="Microsoft Sans Serif" pitchFamily="34" charset="0"/>
              </a:rPr>
              <a:t> II</a:t>
            </a:r>
          </a:p>
          <a:p>
            <a:pPr lvl="1" eaLnBrk="1" hangingPunct="1">
              <a:defRPr/>
            </a:pPr>
            <a:r>
              <a:rPr lang="en-US" sz="2000" dirty="0" err="1" smtClean="0">
                <a:solidFill>
                  <a:srgbClr val="C00000"/>
                </a:solidFill>
                <a:latin typeface="Microsoft Sans Serif" pitchFamily="34" charset="0"/>
              </a:rPr>
              <a:t>Agriscience</a:t>
            </a:r>
            <a:r>
              <a:rPr lang="en-US" sz="2000" dirty="0" smtClean="0">
                <a:solidFill>
                  <a:srgbClr val="C00000"/>
                </a:solidFill>
                <a:latin typeface="Microsoft Sans Serif" pitchFamily="34" charset="0"/>
              </a:rPr>
              <a:t> III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Microsoft Sans Serif" pitchFamily="34" charset="0"/>
              </a:rPr>
              <a:t>Environmental Science (Only if it is not used as a science grad. require.)</a:t>
            </a:r>
          </a:p>
          <a:p>
            <a:pPr eaLnBrk="1" hangingPunct="1">
              <a:defRPr/>
            </a:pPr>
            <a:r>
              <a:rPr lang="en-US" sz="2400" u="sng" dirty="0" smtClean="0">
                <a:solidFill>
                  <a:srgbClr val="000204"/>
                </a:solidFill>
                <a:latin typeface="Microsoft Sans Serif" pitchFamily="34" charset="0"/>
              </a:rPr>
              <a:t>Related Courses—2 units (One must be a computer course).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C00000"/>
                </a:solidFill>
                <a:latin typeface="Microsoft Sans Serif" pitchFamily="34" charset="0"/>
              </a:rPr>
              <a:t>Introduction to Business Computer Applications (IBCA)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204"/>
                </a:solidFill>
                <a:latin typeface="Microsoft Sans Serif" pitchFamily="34" charset="0"/>
              </a:rPr>
              <a:t>Word Processing			Biology II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0204"/>
                </a:solidFill>
                <a:latin typeface="Microsoft Sans Serif" pitchFamily="34" charset="0"/>
              </a:rPr>
              <a:t>Spanish I or II			Business Computer Applications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204"/>
                </a:solidFill>
                <a:latin typeface="Microsoft Sans Serif" pitchFamily="34" charset="0"/>
              </a:rPr>
              <a:t>World History			NCCER Welding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0204"/>
                </a:solidFill>
                <a:latin typeface="Microsoft Sans Serif" pitchFamily="34" charset="0"/>
              </a:rPr>
              <a:t>Fine Arts Survey			Welding I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204"/>
                </a:solidFill>
                <a:latin typeface="Microsoft Sans Serif" pitchFamily="34" charset="0"/>
              </a:rPr>
              <a:t>Accounting I			Chemistry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204"/>
                </a:solidFill>
                <a:latin typeface="Microsoft Sans Serif" pitchFamily="34" charset="0"/>
              </a:rPr>
              <a:t>Financial Math (Only if this course is not used as a Math grad. require.)</a:t>
            </a:r>
          </a:p>
          <a:p>
            <a:pPr eaLnBrk="1" hangingPunct="1">
              <a:defRPr/>
            </a:pPr>
            <a:endParaRPr lang="en-US" sz="2400" dirty="0" smtClean="0">
              <a:solidFill>
                <a:srgbClr val="000204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161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General Studies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/>
            <a:r>
              <a:rPr lang="en-US" sz="2400" u="sng" smtClean="0">
                <a:solidFill>
                  <a:srgbClr val="000204"/>
                </a:solidFill>
                <a:latin typeface="Microsoft Sans Serif" pitchFamily="34" charset="0"/>
              </a:rPr>
              <a:t>Primary Courses—4 or 5 units</a:t>
            </a: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Arial" charset="0"/>
                <a:cs typeface="Arial" charset="0"/>
              </a:rPr>
              <a:t>Journey to Careers (required)</a:t>
            </a: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Arial" charset="0"/>
                <a:cs typeface="Arial" charset="0"/>
              </a:rPr>
              <a:t>*Business Computer Applications</a:t>
            </a:r>
          </a:p>
          <a:p>
            <a:pPr lvl="1" eaLnBrk="1" hangingPunct="1"/>
            <a:r>
              <a:rPr lang="en-US" sz="2000" smtClean="0">
                <a:latin typeface="Arial" charset="0"/>
                <a:cs typeface="Arial" charset="0"/>
              </a:rPr>
              <a:t>Parenting ½ unit and Adult Responsibilities ½ unit</a:t>
            </a:r>
          </a:p>
          <a:p>
            <a:pPr lvl="1" eaLnBrk="1" hangingPunct="1"/>
            <a:r>
              <a:rPr lang="en-US" sz="2000" smtClean="0">
                <a:latin typeface="Arial" charset="0"/>
                <a:cs typeface="Arial" charset="0"/>
              </a:rPr>
              <a:t>One  or two units from the following courses:</a:t>
            </a:r>
          </a:p>
          <a:p>
            <a:pPr lvl="2" eaLnBrk="1" hangingPunct="1"/>
            <a:r>
              <a:rPr lang="en-US" sz="1600" b="1" smtClean="0">
                <a:latin typeface="Arial" charset="0"/>
                <a:cs typeface="Arial" charset="0"/>
              </a:rPr>
              <a:t>Agriscience I,  Agriscience II,  Agriscience III,  Family &amp; Consumer Science I or II</a:t>
            </a:r>
          </a:p>
          <a:p>
            <a:pPr lvl="2" eaLnBrk="1" hangingPunct="1"/>
            <a:endParaRPr lang="en-US" sz="1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u="sng" smtClean="0">
                <a:solidFill>
                  <a:srgbClr val="000204"/>
                </a:solidFill>
                <a:latin typeface="Microsoft Sans Serif" pitchFamily="34" charset="0"/>
              </a:rPr>
              <a:t>Related Courses—2 units </a:t>
            </a:r>
            <a:r>
              <a:rPr lang="en-US" sz="2400" smtClean="0">
                <a:solidFill>
                  <a:srgbClr val="000204"/>
                </a:solidFill>
                <a:latin typeface="Microsoft Sans Serif" pitchFamily="34" charset="0"/>
              </a:rPr>
              <a:t>(Unless 5 units are completed from the primary course list). One related unit must be a computer course.</a:t>
            </a:r>
          </a:p>
          <a:p>
            <a:pPr eaLnBrk="1" hangingPunct="1"/>
            <a:endParaRPr lang="en-US" sz="2400" smtClean="0">
              <a:solidFill>
                <a:srgbClr val="000204"/>
              </a:solidFill>
              <a:latin typeface="Microsoft Sans Serif" pitchFamily="34" charset="0"/>
            </a:endParaRP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Microsoft Sans Serif" pitchFamily="34" charset="0"/>
              </a:rPr>
              <a:t>Introduction to Business Computer Applications (IBCA)</a:t>
            </a:r>
          </a:p>
          <a:p>
            <a:pPr lvl="1" eaLnBrk="1" hangingPunct="1"/>
            <a:r>
              <a:rPr lang="en-US" sz="2000" smtClean="0">
                <a:latin typeface="Microsoft Sans Serif" pitchFamily="34" charset="0"/>
              </a:rPr>
              <a:t>Word Processing or other computer course approved by BESE</a:t>
            </a:r>
          </a:p>
          <a:p>
            <a:pPr lvl="1" eaLnBrk="1" hangingPunct="1"/>
            <a:r>
              <a:rPr lang="en-US" sz="2000" smtClean="0">
                <a:latin typeface="Microsoft Sans Serif" pitchFamily="34" charset="0"/>
              </a:rPr>
              <a:t>All foreign language courses count as related course units.</a:t>
            </a:r>
          </a:p>
          <a:p>
            <a:pPr lvl="1" eaLnBrk="1" hangingPunct="1"/>
            <a:endParaRPr lang="en-US" sz="2000" smtClean="0">
              <a:solidFill>
                <a:srgbClr val="000204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Welding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-152400" y="1447800"/>
            <a:ext cx="9448800" cy="5410200"/>
          </a:xfrm>
        </p:spPr>
        <p:txBody>
          <a:bodyPr/>
          <a:lstStyle/>
          <a:p>
            <a:pPr eaLnBrk="1" hangingPunct="1"/>
            <a:r>
              <a:rPr lang="en-US" sz="2400" u="sng" smtClean="0">
                <a:solidFill>
                  <a:srgbClr val="000204"/>
                </a:solidFill>
                <a:latin typeface="Microsoft Sans Serif" pitchFamily="34" charset="0"/>
              </a:rPr>
              <a:t>Primary Courses</a:t>
            </a:r>
            <a:r>
              <a:rPr lang="en-US" sz="2400" smtClean="0">
                <a:solidFill>
                  <a:srgbClr val="000204"/>
                </a:solidFill>
                <a:latin typeface="Microsoft Sans Serif" pitchFamily="34" charset="0"/>
              </a:rPr>
              <a:t>--4 or 5 units required. One must be a * course.</a:t>
            </a:r>
          </a:p>
          <a:p>
            <a:pPr eaLnBrk="1" hangingPunct="1"/>
            <a:endParaRPr lang="en-US" sz="2400" u="sng" smtClean="0">
              <a:solidFill>
                <a:srgbClr val="000204"/>
              </a:solidFill>
              <a:latin typeface="Microsoft Sans Serif" pitchFamily="34" charset="0"/>
            </a:endParaRP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Microsoft Sans Serif" pitchFamily="34" charset="0"/>
              </a:rPr>
              <a:t>Journey to Careers (required) </a:t>
            </a: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Microsoft Sans Serif" pitchFamily="34" charset="0"/>
              </a:rPr>
              <a:t>*Welding I</a:t>
            </a: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Microsoft Sans Serif" pitchFamily="34" charset="0"/>
              </a:rPr>
              <a:t>*NCCER Welding-Ag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smtClean="0">
                <a:latin typeface="Microsoft Sans Serif" pitchFamily="34" charset="0"/>
              </a:rPr>
              <a:t>Agriscience I</a:t>
            </a:r>
          </a:p>
          <a:p>
            <a:pPr lvl="1" eaLnBrk="1" hangingPunct="1"/>
            <a:r>
              <a:rPr lang="en-US" sz="2000" smtClean="0">
                <a:latin typeface="Microsoft Sans Serif" pitchFamily="34" charset="0"/>
              </a:rPr>
              <a:t>Agriscience II</a:t>
            </a:r>
          </a:p>
          <a:p>
            <a:pPr lvl="1" eaLnBrk="1" hangingPunct="1"/>
            <a:r>
              <a:rPr lang="en-US" sz="2000" smtClean="0">
                <a:latin typeface="Microsoft Sans Serif" pitchFamily="34" charset="0"/>
              </a:rPr>
              <a:t>Agriscience III</a:t>
            </a:r>
          </a:p>
          <a:p>
            <a:pPr lvl="1" eaLnBrk="1" hangingPunct="1"/>
            <a:endParaRPr lang="en-US" sz="2000" smtClean="0">
              <a:solidFill>
                <a:srgbClr val="C00000"/>
              </a:solidFill>
              <a:latin typeface="Microsoft Sans Serif" pitchFamily="34" charset="0"/>
            </a:endParaRPr>
          </a:p>
          <a:p>
            <a:pPr eaLnBrk="1" hangingPunct="1"/>
            <a:r>
              <a:rPr lang="en-US" sz="2400" u="sng" smtClean="0">
                <a:solidFill>
                  <a:srgbClr val="000204"/>
                </a:solidFill>
                <a:latin typeface="Microsoft Sans Serif" pitchFamily="34" charset="0"/>
              </a:rPr>
              <a:t>Related Courses</a:t>
            </a:r>
            <a:r>
              <a:rPr lang="en-US" sz="2400" smtClean="0">
                <a:solidFill>
                  <a:srgbClr val="000204"/>
                </a:solidFill>
                <a:latin typeface="Microsoft Sans Serif" pitchFamily="34" charset="0"/>
              </a:rPr>
              <a:t>–-Only IBCA is required if 5 Primary units taken. </a:t>
            </a:r>
            <a:endParaRPr lang="en-US" sz="2400" u="sng" smtClean="0">
              <a:solidFill>
                <a:srgbClr val="000204"/>
              </a:solidFill>
              <a:latin typeface="Microsoft Sans Serif" pitchFamily="34" charset="0"/>
            </a:endParaRPr>
          </a:p>
          <a:p>
            <a:pPr eaLnBrk="1" hangingPunct="1"/>
            <a:endParaRPr lang="en-US" sz="1100" u="sng" smtClean="0">
              <a:solidFill>
                <a:srgbClr val="000204"/>
              </a:solidFill>
              <a:latin typeface="Microsoft Sans Serif" pitchFamily="34" charset="0"/>
            </a:endParaRPr>
          </a:p>
          <a:p>
            <a:pPr lvl="1" eaLnBrk="1" hangingPunct="1"/>
            <a:r>
              <a:rPr lang="en-US" sz="2000" smtClean="0">
                <a:solidFill>
                  <a:srgbClr val="C00000"/>
                </a:solidFill>
                <a:latin typeface="Microsoft Sans Serif" pitchFamily="34" charset="0"/>
              </a:rPr>
              <a:t>Introduction to Business Computer Applications (IBCA)</a:t>
            </a:r>
          </a:p>
          <a:p>
            <a:pPr lvl="1" eaLnBrk="1" hangingPunct="1"/>
            <a:r>
              <a:rPr lang="en-US" sz="2000" smtClean="0">
                <a:latin typeface="Microsoft Sans Serif" pitchFamily="34" charset="0"/>
              </a:rPr>
              <a:t>Accounting I</a:t>
            </a:r>
          </a:p>
          <a:p>
            <a:pPr lvl="1" eaLnBrk="1" hangingPunct="1"/>
            <a:r>
              <a:rPr lang="en-US" sz="2000" smtClean="0">
                <a:latin typeface="Microsoft Sans Serif" pitchFamily="34" charset="0"/>
              </a:rPr>
              <a:t>Advanced Math I or II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FF0000"/>
                </a:solidFill>
              </a:rPr>
              <a:t>Management of Family Resources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816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0204"/>
                </a:solidFill>
                <a:latin typeface="Microsoft Sans Serif" pitchFamily="34" charset="0"/>
              </a:rPr>
              <a:t>Primary Courses—4 or 5 units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Journey to Careers or Education for Careers (required)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Nutrition and Food ½ unit and Advanced Nutrition and Food ½ unit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*Parenting ½ unit and Adult Responsibilities ½ unit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One  or two units from the following courses:</a:t>
            </a:r>
          </a:p>
          <a:p>
            <a:pPr lvl="2" eaLnBrk="1" hangingPunct="1">
              <a:defRPr/>
            </a:pPr>
            <a:r>
              <a:rPr lang="en-US" sz="1600" b="1" dirty="0" smtClean="0">
                <a:latin typeface="Arial" charset="0"/>
                <a:cs typeface="Arial" charset="0"/>
              </a:rPr>
              <a:t>Family &amp; Consumer Science I or II, Psychology, Sociology</a:t>
            </a:r>
          </a:p>
          <a:p>
            <a:pPr lvl="2" eaLnBrk="1" hangingPunct="1">
              <a:defRPr/>
            </a:pPr>
            <a:endParaRPr lang="en-US" sz="16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400" u="sng" dirty="0" smtClean="0">
                <a:solidFill>
                  <a:srgbClr val="000204"/>
                </a:solidFill>
                <a:latin typeface="Microsoft Sans Serif" pitchFamily="34" charset="0"/>
              </a:rPr>
              <a:t>Related Courses—2 units </a:t>
            </a:r>
            <a:r>
              <a:rPr lang="en-US" sz="2400" dirty="0" smtClean="0">
                <a:solidFill>
                  <a:srgbClr val="000204"/>
                </a:solidFill>
                <a:latin typeface="Microsoft Sans Serif" pitchFamily="34" charset="0"/>
              </a:rPr>
              <a:t>(Unless 5 units are completed from the primary course list). One related unit must be a computer course.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C00000"/>
                </a:solidFill>
                <a:latin typeface="Microsoft Sans Serif" pitchFamily="34" charset="0"/>
              </a:rPr>
              <a:t>Introduction to Business Computer Applications (IBCA) or other CRC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Microsoft Sans Serif" pitchFamily="34" charset="0"/>
              </a:rPr>
              <a:t>Keyboarding &amp; Keyboarding Applications, Accounting </a:t>
            </a:r>
            <a:r>
              <a:rPr lang="en-US" sz="2000" dirty="0" err="1" smtClean="0">
                <a:latin typeface="Microsoft Sans Serif" pitchFamily="34" charset="0"/>
              </a:rPr>
              <a:t>I,all</a:t>
            </a:r>
            <a:r>
              <a:rPr lang="en-US" sz="2000" dirty="0" smtClean="0">
                <a:latin typeface="Microsoft Sans Serif" pitchFamily="34" charset="0"/>
              </a:rPr>
              <a:t> BESE approved computer courses, all foreign language courses, Business Education Elective, FACS I, others see full listing.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Objectives for Tonight’s Meeting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400" smtClean="0">
                <a:latin typeface="Microsoft Sans Serif" pitchFamily="34" charset="0"/>
              </a:rPr>
              <a:t>To review diploma pathways and graduation requirements </a:t>
            </a:r>
          </a:p>
          <a:p>
            <a:pPr eaLnBrk="1" hangingPunct="1"/>
            <a:endParaRPr lang="en-US" sz="2400" smtClean="0">
              <a:latin typeface="Microsoft Sans Serif" pitchFamily="34" charset="0"/>
            </a:endParaRPr>
          </a:p>
          <a:p>
            <a:pPr eaLnBrk="1" hangingPunct="1"/>
            <a:r>
              <a:rPr lang="en-US" sz="2400" smtClean="0">
                <a:latin typeface="Microsoft Sans Serif" pitchFamily="34" charset="0"/>
              </a:rPr>
              <a:t>To discuss Individual Graduation Plans</a:t>
            </a:r>
          </a:p>
          <a:p>
            <a:pPr eaLnBrk="1" hangingPunct="1"/>
            <a:endParaRPr lang="en-US" sz="2400" smtClean="0">
              <a:latin typeface="Microsoft Sans Serif" pitchFamily="34" charset="0"/>
            </a:endParaRPr>
          </a:p>
          <a:p>
            <a:pPr eaLnBrk="1" hangingPunct="1"/>
            <a:r>
              <a:rPr lang="en-US" sz="2400" smtClean="0">
                <a:latin typeface="Microsoft Sans Serif" pitchFamily="34" charset="0"/>
              </a:rPr>
              <a:t>To review Areas of Concentration and Career Clusters</a:t>
            </a:r>
          </a:p>
          <a:p>
            <a:pPr eaLnBrk="1" hangingPunct="1"/>
            <a:endParaRPr lang="en-US" sz="2400" smtClean="0">
              <a:latin typeface="Microsoft Sans Serif" pitchFamily="34" charset="0"/>
            </a:endParaRPr>
          </a:p>
          <a:p>
            <a:pPr eaLnBrk="1" hangingPunct="1"/>
            <a:r>
              <a:rPr lang="en-US" sz="2400" smtClean="0">
                <a:latin typeface="Microsoft Sans Serif" pitchFamily="34" charset="0"/>
              </a:rPr>
              <a:t>To review the TOPS  curriculum </a:t>
            </a:r>
          </a:p>
          <a:p>
            <a:pPr eaLnBrk="1" hangingPunct="1"/>
            <a:endParaRPr lang="en-US" sz="2400" smtClean="0">
              <a:latin typeface="Microsoft Sans Serif" pitchFamily="34" charset="0"/>
            </a:endParaRPr>
          </a:p>
          <a:p>
            <a:pPr eaLnBrk="1" hangingPunct="1"/>
            <a:r>
              <a:rPr lang="en-US" sz="2400" smtClean="0">
                <a:latin typeface="Microsoft Sans Serif" pitchFamily="34" charset="0"/>
              </a:rPr>
              <a:t>To share information relative to education beyond high 	school</a:t>
            </a:r>
          </a:p>
          <a:p>
            <a:pPr eaLnBrk="1" hangingPunct="1"/>
            <a:endParaRPr lang="en-US" sz="2400" smtClean="0">
              <a:latin typeface="Microsoft Sans Serif" pitchFamily="34" charset="0"/>
            </a:endParaRPr>
          </a:p>
        </p:txBody>
      </p:sp>
      <p:pic>
        <p:nvPicPr>
          <p:cNvPr id="11268" name="Picture 4" descr="Cute-Bulldo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16255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Let’s  Review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/>
            <a:endParaRPr lang="en-US" sz="1600" smtClean="0">
              <a:latin typeface="Microsoft Sans Serif" pitchFamily="34" charset="0"/>
            </a:endParaRPr>
          </a:p>
          <a:p>
            <a:pPr eaLnBrk="1" hangingPunct="1"/>
            <a:r>
              <a:rPr lang="en-US" sz="2000" smtClean="0">
                <a:latin typeface="Microsoft Sans Serif" pitchFamily="34" charset="0"/>
              </a:rPr>
              <a:t>All students complete an Individual Graduation Plan (IGP) in the eighth grade to help guide them in their choice of high school subjects.</a:t>
            </a:r>
          </a:p>
          <a:p>
            <a:pPr eaLnBrk="1" hangingPunct="1"/>
            <a:endParaRPr lang="en-US" sz="2000" smtClean="0">
              <a:latin typeface="Microsoft Sans Serif" pitchFamily="34" charset="0"/>
            </a:endParaRPr>
          </a:p>
          <a:p>
            <a:pPr eaLnBrk="1" hangingPunct="1"/>
            <a:r>
              <a:rPr lang="en-US" sz="2000" smtClean="0">
                <a:latin typeface="Microsoft Sans Serif" pitchFamily="34" charset="0"/>
              </a:rPr>
              <a:t>Students can change from the Core Four diploma pathway only after they have completed two years in high school </a:t>
            </a:r>
            <a:r>
              <a:rPr lang="en-US" sz="2000" b="1" smtClean="0">
                <a:latin typeface="Microsoft Sans Serif" pitchFamily="34" charset="0"/>
              </a:rPr>
              <a:t>and</a:t>
            </a:r>
            <a:r>
              <a:rPr lang="en-US" sz="2000" smtClean="0">
                <a:latin typeface="Microsoft Sans Serif" pitchFamily="34" charset="0"/>
              </a:rPr>
              <a:t> both the student and a parent have met with the counselor and completed the </a:t>
            </a:r>
            <a:r>
              <a:rPr lang="en-US" sz="2000" b="1" i="1" smtClean="0">
                <a:latin typeface="Microsoft Sans Serif" pitchFamily="34" charset="0"/>
              </a:rPr>
              <a:t>Core Four Exemption Form</a:t>
            </a:r>
            <a:r>
              <a:rPr lang="en-US" sz="2000" smtClean="0">
                <a:latin typeface="Microsoft Sans Serif" pitchFamily="34" charset="0"/>
              </a:rPr>
              <a:t>.   Students who are 18 years of age do not need parent signatures, but the parent must be notified of a student’s decision to leave Core Four.</a:t>
            </a:r>
          </a:p>
          <a:p>
            <a:pPr eaLnBrk="1" hangingPunct="1"/>
            <a:endParaRPr lang="en-US" sz="2000" smtClean="0">
              <a:latin typeface="Microsoft Sans Serif" pitchFamily="34" charset="0"/>
            </a:endParaRPr>
          </a:p>
          <a:p>
            <a:pPr eaLnBrk="1" hangingPunct="1"/>
            <a:r>
              <a:rPr lang="en-US" sz="2000" smtClean="0">
                <a:latin typeface="Microsoft Sans Serif" pitchFamily="34" charset="0"/>
              </a:rPr>
              <a:t>Students who enrolled in the ninth grade in the 2010-11 school year and beyond must complete an area of concentration in order to graduate if they choose to follow the Basic Core diploma path.</a:t>
            </a:r>
          </a:p>
          <a:p>
            <a:pPr eaLnBrk="1" hangingPunct="1"/>
            <a:endParaRPr lang="en-US" sz="2000" smtClean="0">
              <a:latin typeface="Microsoft Sans Serif" pitchFamily="34" charset="0"/>
            </a:endParaRPr>
          </a:p>
          <a:p>
            <a:pPr eaLnBrk="1" hangingPunct="1"/>
            <a:r>
              <a:rPr lang="en-US" sz="2000" smtClean="0">
                <a:latin typeface="Microsoft Sans Serif" pitchFamily="34" charset="0"/>
              </a:rPr>
              <a:t>Students who enrolled in the ninth grade in the 2010-11 school year and beyond must choose a diploma path and an area of concentration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latin typeface="Microsoft Sans Serif" pitchFamily="34" charset="0"/>
              </a:rPr>
              <a:t>     after the completion of two years of high school.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A Student Can Have a Chance at a TOPS Scholarship if </a:t>
            </a:r>
            <a:r>
              <a:rPr lang="en-US" sz="2400" dirty="0" err="1" smtClean="0">
                <a:solidFill>
                  <a:srgbClr val="C00000"/>
                </a:solidFill>
              </a:rPr>
              <a:t>He/She</a:t>
            </a:r>
            <a:r>
              <a:rPr lang="en-US" sz="2400" dirty="0" smtClean="0">
                <a:solidFill>
                  <a:srgbClr val="C00000"/>
                </a:solidFill>
              </a:rPr>
              <a:t>  Follows This Schedule of Classes in the Concentration Area Agric. Production/Manage/Entre.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572000" cy="5334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Freshman Year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English I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Alg. I or Alg. I—Part 1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Physical Science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World Geography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Intro. to Business Comp. App.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Agriscience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I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Journey to Careers</a:t>
            </a:r>
          </a:p>
          <a:p>
            <a:pPr lvl="1">
              <a:buFont typeface="Wingdings" pitchFamily="2" charset="2"/>
              <a:buNone/>
              <a:defRPr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Sophomore Year</a:t>
            </a:r>
            <a:endParaRPr lang="en-US" sz="1600" b="1" u="sng" dirty="0" smtClean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English II</a:t>
            </a:r>
          </a:p>
          <a:p>
            <a:pPr lvl="1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Geometry or Alg. I—Part 2</a:t>
            </a:r>
          </a:p>
          <a:p>
            <a:pPr lvl="1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Biology</a:t>
            </a:r>
          </a:p>
          <a:p>
            <a:pPr lvl="1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Civics with embedded Free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Ent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defRPr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Agriscience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II</a:t>
            </a:r>
          </a:p>
          <a:p>
            <a:pPr lvl="1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Spanish I</a:t>
            </a:r>
          </a:p>
          <a:p>
            <a:pPr lvl="1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Health/PE I (1/2 cr. each)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4724400" cy="5334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000" b="1" u="sng" dirty="0" smtClean="0">
                <a:latin typeface="+mj-lt"/>
              </a:rPr>
              <a:t>Junior Year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English II</a:t>
            </a:r>
            <a:r>
              <a:rPr lang="en-US" sz="2000" b="1" dirty="0" smtClean="0">
                <a:latin typeface="+mj-lt"/>
              </a:rPr>
              <a:t>	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Algebra II or Geometry 		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Chemistry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American History		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Agriscience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III		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Spanish II		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PE I/II (1/2 cr. each) or Alg. II if Geometry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	   is taken this year. </a:t>
            </a:r>
          </a:p>
          <a:p>
            <a:pPr>
              <a:buFont typeface="Wingdings 2" pitchFamily="18" charset="2"/>
              <a:buNone/>
              <a:defRPr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Senior Year</a:t>
            </a:r>
            <a:endParaRPr lang="en-US" sz="16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English IV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Advanced Math—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Func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 &amp; Statistics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World History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PE I/II (1/2 each if needed)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Fine Arts Survey or unused Core elective (Ex. Environ. Science or Biology II)</a:t>
            </a:r>
          </a:p>
          <a:p>
            <a:pPr>
              <a:buFont typeface="Wingdings 2" pitchFamily="18" charset="2"/>
              <a:buNone/>
              <a:defRPr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lvl="2">
              <a:buFont typeface="Arial" charset="0"/>
              <a:buNone/>
              <a:defRPr/>
            </a:pPr>
            <a:r>
              <a:rPr lang="en-US" sz="4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latin typeface="+mj-lt"/>
              </a:rPr>
              <a:t>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	</a:t>
            </a:r>
            <a:r>
              <a:rPr lang="en-US" sz="2000" b="1" u="sng" dirty="0" smtClean="0">
                <a:latin typeface="+mj-lt"/>
              </a:rPr>
              <a:t> </a:t>
            </a:r>
            <a:endParaRPr lang="en-US" sz="1600" b="1" dirty="0" smtClean="0">
              <a:latin typeface="+mj-lt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latin typeface="+mj-lt"/>
              </a:rPr>
              <a:t>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b="1" dirty="0" smtClean="0">
                <a:latin typeface="+mj-lt"/>
              </a:rPr>
              <a:t>	</a:t>
            </a:r>
            <a:endParaRPr lang="en-US" sz="2000" b="1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2527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Create a Parent Account in Louisiana Connect</a:t>
            </a:r>
          </a:p>
        </p:txBody>
      </p:sp>
      <p:sp>
        <p:nvSpPr>
          <p:cNvPr id="29699" name="Content Placeholder 4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631825" indent="-514350">
              <a:buFont typeface="Arial" charset="0"/>
              <a:buAutoNum type="arabicParenR"/>
            </a:pPr>
            <a:r>
              <a:rPr lang="en-US" sz="2400" smtClean="0">
                <a:latin typeface="Arial Black" pitchFamily="34" charset="0"/>
              </a:rPr>
              <a:t>Go online to </a:t>
            </a:r>
            <a:r>
              <a:rPr lang="en-US" sz="2800" smtClean="0">
                <a:solidFill>
                  <a:srgbClr val="002060"/>
                </a:solidFill>
                <a:latin typeface="Arial Black" pitchFamily="34" charset="0"/>
                <a:hlinkClick r:id="rId2"/>
              </a:rPr>
              <a:t>https://louisianaconnect.org/</a:t>
            </a:r>
            <a:endParaRPr lang="en-US" sz="2800" smtClean="0">
              <a:solidFill>
                <a:srgbClr val="002060"/>
              </a:solidFill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endParaRPr lang="en-US" sz="2800" smtClean="0">
              <a:solidFill>
                <a:srgbClr val="002060"/>
              </a:solidFill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r>
              <a:rPr lang="en-US" sz="2400" smtClean="0">
                <a:latin typeface="Arial Black" pitchFamily="34" charset="0"/>
              </a:rPr>
              <a:t>On the right hand side of the page you will see an area to “Create an Account.”</a:t>
            </a:r>
          </a:p>
          <a:p>
            <a:pPr marL="631825" indent="-514350">
              <a:buFont typeface="Arial" charset="0"/>
              <a:buAutoNum type="arabicParenR"/>
            </a:pPr>
            <a:endParaRPr lang="en-US" sz="2400" smtClean="0"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r>
              <a:rPr lang="en-US" sz="2400" smtClean="0">
                <a:latin typeface="Arial Black" pitchFamily="34" charset="0"/>
              </a:rPr>
              <a:t>Enter your child’s Social Security Number.</a:t>
            </a:r>
          </a:p>
          <a:p>
            <a:pPr marL="631825" indent="-514350">
              <a:buFont typeface="Arial" charset="0"/>
              <a:buAutoNum type="arabicParenR"/>
            </a:pPr>
            <a:endParaRPr lang="en-US" sz="2400" smtClean="0"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r>
              <a:rPr lang="en-US" sz="2400" smtClean="0">
                <a:latin typeface="Arial Black" pitchFamily="34" charset="0"/>
              </a:rPr>
              <a:t>Then Enter his or her first and last name as they appear on his/her birth certificate.</a:t>
            </a:r>
          </a:p>
          <a:p>
            <a:pPr marL="631825" indent="-514350">
              <a:buFont typeface="Arial" charset="0"/>
              <a:buAutoNum type="arabicParenR"/>
            </a:pPr>
            <a:endParaRPr lang="en-US" sz="2400" smtClean="0"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r>
              <a:rPr lang="en-US" sz="2400" smtClean="0">
                <a:latin typeface="Arial Black" pitchFamily="34" charset="0"/>
              </a:rPr>
              <a:t>Select Forest School using the drop down arrow.</a:t>
            </a:r>
          </a:p>
          <a:p>
            <a:pPr marL="631825" indent="-514350">
              <a:buFont typeface="Arial" charset="0"/>
              <a:buAutoNum type="arabicParenR"/>
            </a:pPr>
            <a:endParaRPr lang="en-US" sz="2400" smtClean="0"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r>
              <a:rPr lang="en-US" sz="2400" smtClean="0">
                <a:latin typeface="Arial Black" pitchFamily="34" charset="0"/>
              </a:rPr>
              <a:t>Click “I am a Parent” and then click “Register.”</a:t>
            </a:r>
          </a:p>
          <a:p>
            <a:pPr marL="631825" indent="-514350">
              <a:buFont typeface="Arial" charset="0"/>
              <a:buAutoNum type="arabicParenR"/>
            </a:pPr>
            <a:endParaRPr lang="en-US" sz="2400" smtClean="0"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endParaRPr lang="en-US" sz="2400" smtClean="0">
              <a:latin typeface="Arial Black" pitchFamily="34" charset="0"/>
            </a:endParaRPr>
          </a:p>
          <a:p>
            <a:pPr marL="631825" indent="-514350">
              <a:buFont typeface="Arial" charset="0"/>
              <a:buAutoNum type="arabicParenR"/>
            </a:pPr>
            <a:endParaRPr lang="en-US" sz="280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Web Sites of Interest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Microsoft Sans Serif" pitchFamily="34" charset="0"/>
                <a:hlinkClick r:id="rId2"/>
              </a:rPr>
              <a:t>http://www.osfa.state.la.us/</a:t>
            </a: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Microsoft Sans Serif" pitchFamily="34" charset="0"/>
                <a:hlinkClick r:id="rId3"/>
              </a:rPr>
              <a:t>http://www.doe.state.la.us/</a:t>
            </a: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Microsoft Sans Serif" pitchFamily="34" charset="0"/>
                <a:hlinkClick r:id="rId4"/>
              </a:rPr>
              <a:t>http://www.regents.state.la.us/</a:t>
            </a: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Microsoft Sans Serif" pitchFamily="34" charset="0"/>
                <a:hlinkClick r:id="rId5"/>
              </a:rPr>
              <a:t>http://fafsa.ed.gov/</a:t>
            </a: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Microsoft Sans Serif" pitchFamily="34" charset="0"/>
                <a:hlinkClick r:id="rId6"/>
              </a:rPr>
              <a:t>http://fastweb.com</a:t>
            </a: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mtClean="0">
              <a:latin typeface="Microsoft Sans Serif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Microsoft Sans Serif" pitchFamily="34" charset="0"/>
              </a:rPr>
              <a:t>https://louisianaconnect.org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mtClean="0">
              <a:latin typeface="Microsoft Sans Serif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1"/>
                </a:solidFill>
              </a:rPr>
              <a:t>Questions/Comments ???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31747" name="Content Placeholder 3" descr="confused squirr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58925" y="1600200"/>
            <a:ext cx="6026150" cy="4724400"/>
          </a:xfrm>
        </p:spPr>
      </p:pic>
      <p:sp>
        <p:nvSpPr>
          <p:cNvPr id="5" name="TextBox 4"/>
          <p:cNvSpPr txBox="1"/>
          <p:nvPr/>
        </p:nvSpPr>
        <p:spPr>
          <a:xfrm>
            <a:off x="1676400" y="5257800"/>
            <a:ext cx="5715000" cy="1200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/>
              <a:t>Thank you for your kind attention. If you have any further questions after this presentation, you may contact your school counselor </a:t>
            </a:r>
          </a:p>
          <a:p>
            <a:pPr algn="ctr">
              <a:defRPr/>
            </a:pPr>
            <a:r>
              <a:rPr lang="en-US" b="1" dirty="0"/>
              <a:t>Mrs. Sherry Hillman.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girl contemplating path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6570663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In Louisiana, all students must choose from three diploma pathways that lead to graduation.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995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Diploma Pathways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200" y="1736725"/>
          <a:ext cx="9067800" cy="886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73400"/>
                <a:gridCol w="2997200"/>
                <a:gridCol w="2997200"/>
              </a:tblGrid>
              <a:tr h="10833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Core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(College &amp; Career)</a:t>
                      </a:r>
                      <a:endParaRPr lang="en-US" sz="2000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Black" pitchFamily="34" charset="0"/>
                        </a:rPr>
                        <a:t>Basic Core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Black" pitchFamily="34" charset="0"/>
                        </a:rPr>
                        <a:t>(College</a:t>
                      </a:r>
                      <a:r>
                        <a:rPr lang="en-US" sz="2000" baseline="0" dirty="0" smtClean="0">
                          <a:latin typeface="Arial Black" pitchFamily="34" charset="0"/>
                        </a:rPr>
                        <a:t> &amp; Career)</a:t>
                      </a:r>
                      <a:endParaRPr lang="en-US" sz="2000" dirty="0" smtClean="0">
                        <a:latin typeface="Arial Black" pitchFamily="34" charset="0"/>
                      </a:endParaRPr>
                    </a:p>
                    <a:p>
                      <a:pPr algn="ctr"/>
                      <a:endParaRPr lang="en-US" sz="1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Black" pitchFamily="34" charset="0"/>
                        </a:rPr>
                        <a:t>Career Diploma</a:t>
                      </a:r>
                      <a:endParaRPr lang="en-US" sz="24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679575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Black" pitchFamily="34" charset="0"/>
                        </a:rPr>
                        <a:t>Prepares</a:t>
                      </a:r>
                      <a:r>
                        <a:rPr lang="en-US" sz="1600" baseline="0" dirty="0" smtClean="0">
                          <a:latin typeface="Arial Black" pitchFamily="34" charset="0"/>
                        </a:rPr>
                        <a:t> students to enter a four-year </a:t>
                      </a:r>
                    </a:p>
                    <a:p>
                      <a:r>
                        <a:rPr lang="en-US" sz="1600" baseline="0" dirty="0" smtClean="0">
                          <a:latin typeface="Arial Black" pitchFamily="34" charset="0"/>
                        </a:rPr>
                        <a:t>university, a college, or a career.</a:t>
                      </a:r>
                    </a:p>
                    <a:p>
                      <a:endParaRPr lang="en-US" sz="1600" baseline="0" dirty="0" smtClean="0">
                        <a:latin typeface="Arial Black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Arial Black" pitchFamily="34" charset="0"/>
                        </a:rPr>
                        <a:t>This diploma path is required for dual enrollment classes and for direct admission into four-year Louisiana colleges. </a:t>
                      </a:r>
                    </a:p>
                    <a:p>
                      <a:endParaRPr lang="en-US" sz="1800" baseline="0" dirty="0" smtClean="0">
                        <a:latin typeface="Arial Black" pitchFamily="34" charset="0"/>
                      </a:endParaRPr>
                    </a:p>
                    <a:p>
                      <a:endParaRPr lang="en-US" sz="1800" dirty="0" smtClean="0">
                        <a:latin typeface="Arial Black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Black" pitchFamily="34" charset="0"/>
                        </a:rPr>
                        <a:t>Prepares</a:t>
                      </a:r>
                      <a:r>
                        <a:rPr lang="en-US" sz="1600" baseline="0" dirty="0" smtClean="0">
                          <a:latin typeface="Arial Black" pitchFamily="34" charset="0"/>
                        </a:rPr>
                        <a:t> students to enroll in a Louisiana community college from which they may later transfer to a four-year college or university. </a:t>
                      </a:r>
                    </a:p>
                    <a:p>
                      <a:endParaRPr lang="en-US" sz="1600" baseline="0" dirty="0" smtClean="0">
                        <a:latin typeface="Arial Black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Arial Black" pitchFamily="34" charset="0"/>
                        </a:rPr>
                        <a:t>Students may also earn college degrees or pursue further career education.</a:t>
                      </a:r>
                    </a:p>
                    <a:p>
                      <a:endParaRPr lang="en-US" sz="1600" baseline="0" dirty="0" smtClean="0">
                        <a:latin typeface="Arial Black" pitchFamily="34" charset="0"/>
                      </a:endParaRPr>
                    </a:p>
                    <a:p>
                      <a:endParaRPr lang="en-US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>
                          <a:latin typeface="Arial Black" pitchFamily="34" charset="0"/>
                        </a:rPr>
                        <a:t>Prepares</a:t>
                      </a:r>
                      <a:r>
                        <a:rPr lang="en-US" sz="1600" baseline="0" dirty="0" smtClean="0">
                          <a:latin typeface="Arial Black" pitchFamily="34" charset="0"/>
                        </a:rPr>
                        <a:t> students for a Louisiana state community college or technical school.</a:t>
                      </a:r>
                      <a:endParaRPr lang="en-US" sz="16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035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en-US" sz="20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33" name="Picture 6" descr="careers_collag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191000"/>
            <a:ext cx="20923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7" descr="college &amp; employmen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634038"/>
            <a:ext cx="14478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8" descr="college gra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5638800"/>
            <a:ext cx="15462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Core 4 Graduation Requirements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English</a:t>
            </a:r>
            <a:r>
              <a:rPr lang="en-US" sz="2000" dirty="0" smtClean="0">
                <a:latin typeface="Microsoft Sans Serif" pitchFamily="34" charset="0"/>
              </a:rPr>
              <a:t>				  4 Units		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Must be I, II, III, and IV 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Mathematics	</a:t>
            </a:r>
            <a:r>
              <a:rPr lang="en-US" sz="2000" dirty="0" smtClean="0">
                <a:latin typeface="Microsoft Sans Serif" pitchFamily="34" charset="0"/>
              </a:rPr>
              <a:t>			  4 Units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Algebra I or </a:t>
            </a:r>
            <a:r>
              <a:rPr lang="en-US" sz="1400" b="1" dirty="0" err="1" smtClean="0">
                <a:solidFill>
                  <a:srgbClr val="C00000"/>
                </a:solidFill>
                <a:latin typeface="Microsoft Sans Serif" pitchFamily="34" charset="0"/>
              </a:rPr>
              <a:t>Alg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, I-Part 2,Geometry, Algebra II, 4</a:t>
            </a:r>
            <a:r>
              <a:rPr lang="en-US" sz="1400" b="1" baseline="30000" dirty="0" smtClean="0">
                <a:solidFill>
                  <a:srgbClr val="C00000"/>
                </a:solidFill>
                <a:latin typeface="Microsoft Sans Serif" pitchFamily="34" charset="0"/>
              </a:rPr>
              <a:t>th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 Math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Science</a:t>
            </a:r>
            <a:r>
              <a:rPr lang="en-US" sz="2000" dirty="0" smtClean="0">
                <a:latin typeface="Microsoft Sans Serif" pitchFamily="34" charset="0"/>
              </a:rPr>
              <a:t>				  4 Units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Biology, Chemistry, 3</a:t>
            </a:r>
            <a:r>
              <a:rPr lang="en-US" sz="1400" b="1" baseline="30000" dirty="0" smtClean="0">
                <a:solidFill>
                  <a:srgbClr val="C00000"/>
                </a:solidFill>
                <a:latin typeface="Microsoft Sans Serif" pitchFamily="34" charset="0"/>
              </a:rPr>
              <a:t>rd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 and 4</a:t>
            </a:r>
            <a:r>
              <a:rPr lang="en-US" sz="1400" b="1" baseline="30000" dirty="0" smtClean="0">
                <a:solidFill>
                  <a:srgbClr val="C00000"/>
                </a:solidFill>
                <a:latin typeface="Microsoft Sans Serif" pitchFamily="34" charset="0"/>
              </a:rPr>
              <a:t>th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 Science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Social Studies</a:t>
            </a:r>
            <a:r>
              <a:rPr lang="en-US" sz="2000" dirty="0" smtClean="0">
                <a:latin typeface="Microsoft Sans Serif" pitchFamily="34" charset="0"/>
              </a:rPr>
              <a:t>			  4 Units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World Geography, Civics 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	American History, 4</a:t>
            </a:r>
            <a:r>
              <a:rPr lang="en-US" sz="1400" b="1" baseline="30000" dirty="0" smtClean="0">
                <a:solidFill>
                  <a:srgbClr val="C00000"/>
                </a:solidFill>
                <a:latin typeface="Microsoft Sans Serif" pitchFamily="34" charset="0"/>
              </a:rPr>
              <a:t>th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 Social Studies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Physical Education	</a:t>
            </a:r>
            <a:r>
              <a:rPr lang="en-US" sz="2000" dirty="0" smtClean="0">
                <a:latin typeface="Microsoft Sans Serif" pitchFamily="34" charset="0"/>
              </a:rPr>
              <a:t>       	                1½ Units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Can substitute ROTC I and II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Health</a:t>
            </a:r>
            <a:r>
              <a:rPr lang="en-US" sz="2000" dirty="0" smtClean="0">
                <a:latin typeface="Microsoft Sans Serif" pitchFamily="34" charset="0"/>
              </a:rPr>
              <a:t> 				  ½ Unit                          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>
                <a:latin typeface="Microsoft Sans Serif" pitchFamily="34" charset="0"/>
              </a:rPr>
              <a:t>			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Foreign Language</a:t>
            </a:r>
            <a:r>
              <a:rPr lang="en-US" sz="2000" dirty="0" smtClean="0">
                <a:latin typeface="Microsoft Sans Serif" pitchFamily="34" charset="0"/>
              </a:rPr>
              <a:t>			  2 Units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Two units in the same language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Art Elective</a:t>
            </a:r>
            <a:r>
              <a:rPr lang="en-US" sz="2000" dirty="0" smtClean="0">
                <a:latin typeface="Microsoft Sans Serif" pitchFamily="34" charset="0"/>
              </a:rPr>
              <a:t>				  1 Unit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Microsoft Sans Serif" pitchFamily="34" charset="0"/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  <a:latin typeface="Microsoft Sans Serif" pitchFamily="34" charset="0"/>
              </a:rPr>
              <a:t>Fine Arts Survey, Art, Music, or Drama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b="1" dirty="0" smtClean="0">
                <a:latin typeface="Microsoft Sans Serif" pitchFamily="34" charset="0"/>
              </a:rPr>
              <a:t>Electives</a:t>
            </a:r>
            <a:r>
              <a:rPr lang="en-US" sz="2000" dirty="0" smtClean="0">
                <a:latin typeface="Microsoft Sans Serif" pitchFamily="34" charset="0"/>
              </a:rPr>
              <a:t> </a:t>
            </a:r>
            <a:r>
              <a:rPr lang="en-US" sz="1300" b="1" dirty="0" smtClean="0">
                <a:solidFill>
                  <a:srgbClr val="C00000"/>
                </a:solidFill>
                <a:latin typeface="Microsoft Sans Serif" pitchFamily="34" charset="0"/>
              </a:rPr>
              <a:t>(Classes not used above as grad. req.)</a:t>
            </a:r>
            <a:r>
              <a:rPr lang="en-US" sz="2000" dirty="0" smtClean="0">
                <a:latin typeface="Microsoft Sans Serif" pitchFamily="34" charset="0"/>
              </a:rPr>
              <a:t>	  </a:t>
            </a:r>
            <a:r>
              <a:rPr lang="en-US" sz="2000" u="sng" dirty="0" smtClean="0">
                <a:latin typeface="Microsoft Sans Serif" pitchFamily="34" charset="0"/>
              </a:rPr>
              <a:t>3 Units</a:t>
            </a:r>
            <a:endParaRPr lang="en-US" sz="800" u="sng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000" u="sng" dirty="0" smtClean="0">
              <a:latin typeface="Microsoft Sans Serif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Microsoft Sans Serif" pitchFamily="34" charset="0"/>
              </a:rPr>
              <a:t>						24 Units</a:t>
            </a:r>
            <a:endParaRPr lang="en-US" sz="2800" dirty="0" smtClean="0">
              <a:latin typeface="Microsoft Sans Serif" pitchFamily="34" charset="0"/>
            </a:endParaRPr>
          </a:p>
        </p:txBody>
      </p:sp>
      <p:pic>
        <p:nvPicPr>
          <p:cNvPr id="14340" name="Picture 3" descr="core4textbook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438400"/>
            <a:ext cx="312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1">
                    <a:satMod val="150000"/>
                  </a:schemeClr>
                </a:solidFill>
              </a:rPr>
              <a:t>Basic Core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19425" y="1743075"/>
            <a:ext cx="5921375" cy="45593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400" smtClean="0">
                <a:latin typeface="Microsoft Sans Serif" pitchFamily="34" charset="0"/>
              </a:rPr>
              <a:t>At the end of 10</a:t>
            </a:r>
            <a:r>
              <a:rPr lang="en-US" sz="2400" baseline="30000" smtClean="0">
                <a:latin typeface="Microsoft Sans Serif" pitchFamily="34" charset="0"/>
              </a:rPr>
              <a:t>th</a:t>
            </a:r>
            <a:r>
              <a:rPr lang="en-US" sz="2400" smtClean="0">
                <a:latin typeface="Microsoft Sans Serif" pitchFamily="34" charset="0"/>
              </a:rPr>
              <a:t> grade, students have the opportunity to change diploma tracks from a Core 4 college prep curriculum to a Basic Core college/career curriculum.</a:t>
            </a:r>
          </a:p>
          <a:p>
            <a:pPr eaLnBrk="1" hangingPunct="1">
              <a:buFontTx/>
              <a:buNone/>
            </a:pPr>
            <a:endParaRPr lang="en-US" sz="2400" smtClean="0">
              <a:latin typeface="Microsoft Sans Serif" pitchFamily="34" charset="0"/>
            </a:endParaRPr>
          </a:p>
          <a:p>
            <a:pPr eaLnBrk="1" hangingPunct="1"/>
            <a:r>
              <a:rPr lang="en-US" sz="2400" smtClean="0">
                <a:latin typeface="Microsoft Sans Serif" pitchFamily="34" charset="0"/>
              </a:rPr>
              <a:t>Requires approval by parents, the student, and the school and the completion of a Core 4 exemption form after consultation with the school counselor.</a:t>
            </a:r>
          </a:p>
        </p:txBody>
      </p:sp>
      <p:sp>
        <p:nvSpPr>
          <p:cNvPr id="1536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275" y="1730375"/>
            <a:ext cx="2727325" cy="48228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5" name="Snagit_PPTBBD7" descr="PPTBBD7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0"/>
            <a:ext cx="26828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8C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Basic Core Graduation Requirements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  <a:latin typeface="Microsoft Sans Serif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600200"/>
            <a:ext cx="6858000" cy="5084763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English</a:t>
            </a:r>
            <a:r>
              <a:rPr lang="en-US" sz="2000" smtClean="0">
                <a:latin typeface="Microsoft Sans Serif" pitchFamily="34" charset="0"/>
              </a:rPr>
              <a:t>				4 Units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Microsoft Sans Serif" pitchFamily="34" charset="0"/>
              </a:rPr>
              <a:t>	</a:t>
            </a: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Must be I, II, III, and IV  or Senior Applications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Mathematics	</a:t>
            </a:r>
            <a:r>
              <a:rPr lang="en-US" sz="2000" smtClean="0">
                <a:latin typeface="Microsoft Sans Serif" pitchFamily="34" charset="0"/>
              </a:rPr>
              <a:t>		4 Units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Microsoft Sans Serif" pitchFamily="34" charset="0"/>
              </a:rPr>
              <a:t>	</a:t>
            </a: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Algebra I or Alg. I-Part I and Alg. I-Part 2 (Count as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	two units in Basic), Geometry, Algebra II, 4</a:t>
            </a:r>
            <a:r>
              <a:rPr lang="en-US" sz="1400" b="1" baseline="30000" smtClean="0">
                <a:solidFill>
                  <a:srgbClr val="C00000"/>
                </a:solidFill>
                <a:latin typeface="Microsoft Sans Serif" pitchFamily="34" charset="0"/>
              </a:rPr>
              <a:t>th</a:t>
            </a: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 Math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Science</a:t>
            </a:r>
            <a:r>
              <a:rPr lang="en-US" sz="2000" smtClean="0">
                <a:latin typeface="Microsoft Sans Serif" pitchFamily="34" charset="0"/>
              </a:rPr>
              <a:t>				3 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Microsoft Sans Serif" pitchFamily="34" charset="0"/>
              </a:rPr>
              <a:t>	</a:t>
            </a: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Biology and two other science courses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Social Studies</a:t>
            </a:r>
            <a:r>
              <a:rPr lang="en-US" sz="2000" smtClean="0">
                <a:latin typeface="Microsoft Sans Serif" pitchFamily="34" charset="0"/>
              </a:rPr>
              <a:t>			3 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Microsoft Sans Serif" pitchFamily="34" charset="0"/>
              </a:rPr>
              <a:t>	</a:t>
            </a: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One unit Civics  with a section on Free Enterprise,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	American History,  and a third Social Studies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Physical Education	</a:t>
            </a:r>
            <a:r>
              <a:rPr lang="en-US" sz="2000" smtClean="0">
                <a:latin typeface="Microsoft Sans Serif" pitchFamily="34" charset="0"/>
              </a:rPr>
              <a:t>       	             1½ 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Microsoft Sans Serif" pitchFamily="34" charset="0"/>
              </a:rPr>
              <a:t>	</a:t>
            </a: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Can substitute ROTC I and 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Health</a:t>
            </a:r>
            <a:r>
              <a:rPr lang="en-US" sz="2000" smtClean="0">
                <a:latin typeface="Microsoft Sans Serif" pitchFamily="34" charset="0"/>
              </a:rPr>
              <a:t> 				½ Unit                        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smtClean="0">
                <a:latin typeface="Microsoft Sans Serif" pitchFamily="34" charset="0"/>
              </a:rPr>
              <a:t>			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Microsoft Sans Serif" pitchFamily="34" charset="0"/>
              </a:rPr>
              <a:t>Electives</a:t>
            </a:r>
            <a:r>
              <a:rPr lang="en-US" sz="2000" smtClean="0">
                <a:latin typeface="Microsoft Sans Serif" pitchFamily="34" charset="0"/>
              </a:rPr>
              <a:t> </a:t>
            </a:r>
            <a:r>
              <a:rPr lang="en-US" sz="1300" b="1" smtClean="0">
                <a:solidFill>
                  <a:srgbClr val="C00000"/>
                </a:solidFill>
                <a:latin typeface="Microsoft Sans Serif" pitchFamily="34" charset="0"/>
              </a:rPr>
              <a:t>(Classes not used above as grad. req.)</a:t>
            </a:r>
            <a:r>
              <a:rPr lang="en-US" sz="2000" smtClean="0">
                <a:latin typeface="Microsoft Sans Serif" pitchFamily="34" charset="0"/>
              </a:rPr>
              <a:t>	</a:t>
            </a:r>
            <a:r>
              <a:rPr lang="en-US" sz="2000" u="sng" smtClean="0">
                <a:latin typeface="Microsoft Sans Serif" pitchFamily="34" charset="0"/>
              </a:rPr>
              <a:t>8 Units</a:t>
            </a:r>
            <a:endParaRPr lang="en-US" sz="800" u="sng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	Students must take Journey to Careers and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400" b="1" smtClean="0">
                <a:solidFill>
                  <a:srgbClr val="C00000"/>
                </a:solidFill>
                <a:latin typeface="Microsoft Sans Serif" pitchFamily="34" charset="0"/>
              </a:rPr>
              <a:t>	complete six credits in an Area of Concentration.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400" b="1" smtClean="0">
              <a:solidFill>
                <a:srgbClr val="C00000"/>
              </a:solidFill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Microsoft Sans Serif" pitchFamily="34" charset="0"/>
              </a:rPr>
              <a:t>					            24 Units</a:t>
            </a:r>
            <a:endParaRPr lang="en-US" smtClean="0">
              <a:latin typeface="Microsoft Sans Serif" pitchFamily="34" charset="0"/>
            </a:endParaRPr>
          </a:p>
        </p:txBody>
      </p:sp>
      <p:pic>
        <p:nvPicPr>
          <p:cNvPr id="16388" name="Content Placeholder 7" descr="book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43800" y="1524000"/>
            <a:ext cx="1600200" cy="1206500"/>
          </a:xfrm>
        </p:spPr>
      </p:pic>
      <p:sp>
        <p:nvSpPr>
          <p:cNvPr id="9" name="TextBox 8"/>
          <p:cNvSpPr txBox="1"/>
          <p:nvPr/>
        </p:nvSpPr>
        <p:spPr>
          <a:xfrm>
            <a:off x="7010400" y="2971801"/>
            <a:ext cx="2133600" cy="62170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Students in Basic Core are not required to take a foreign language, chemistry, or Algebra II to graduate.  TOPS can be considered.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5448"/>
            <a:ext cx="8839200" cy="1252728"/>
          </a:xfrm>
        </p:spPr>
        <p:txBody>
          <a:bodyPr/>
          <a:lstStyle/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Career Clusters and Areas of Concentration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8C6F2"/>
          </a:solidFill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+mj-lt"/>
              </a:rPr>
              <a:t>A career cluster is a grouping of occupations and broad industries based on common knowledge and skills.</a:t>
            </a:r>
          </a:p>
          <a:p>
            <a:pPr>
              <a:buFont typeface="Wingdings 2" pitchFamily="18" charset="2"/>
              <a:buNone/>
              <a:defRPr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+mj-lt"/>
              </a:rPr>
              <a:t>There are sixteen career clusters:</a:t>
            </a:r>
          </a:p>
          <a:p>
            <a:pPr>
              <a:buFont typeface="Wingdings 2" pitchFamily="18" charset="2"/>
              <a:buNone/>
              <a:defRPr/>
            </a:pPr>
            <a:endParaRPr lang="en-US" sz="2400" dirty="0" smtClean="0">
              <a:latin typeface="+mj-lt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latin typeface="+mj-lt"/>
              </a:rPr>
              <a:t>		</a:t>
            </a:r>
            <a:r>
              <a:rPr lang="en-US" sz="1600" dirty="0" smtClean="0">
                <a:latin typeface="+mj-lt"/>
              </a:rPr>
              <a:t>Agriculture, Food, and Natural Resources	Education and Training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Arts, A/V Technology &amp; Communication		Finance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Architecture and Construction			Health Science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Business, Management and Administration	Hospitality and Tourism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Government and Public Administration		Information Technology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Science, Technology, Engineering &amp; Math	Manufacturing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Law, Public Safety and Security		Marketing, Sales &amp; Services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Transportation, Distribution, and Logistics	Human Services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+mj-lt"/>
              </a:rPr>
              <a:t>				</a:t>
            </a:r>
            <a:r>
              <a:rPr lang="en-US" sz="2400" dirty="0" smtClean="0">
                <a:latin typeface="+mj-lt"/>
              </a:rPr>
              <a:t> </a:t>
            </a:r>
          </a:p>
          <a:p>
            <a:pPr>
              <a:buFont typeface="Wingdings" pitchFamily="2" charset="2"/>
              <a:buChar char="q"/>
              <a:defRPr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endParaRPr lang="en-US" sz="2400" dirty="0" smtClean="0">
              <a:latin typeface="+mj-lt"/>
            </a:endParaRPr>
          </a:p>
          <a:p>
            <a:pPr>
              <a:buFont typeface="Wingdings" pitchFamily="2" charset="2"/>
              <a:buChar char="q"/>
              <a:defRPr/>
            </a:pP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Microsoft Sans Serif" pitchFamily="34" charset="0"/>
              </a:rPr>
              <a:t>TOPS  Requirements for Graduates of 2014 and Beyond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3962400" cy="4297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b="1" smtClean="0">
                <a:latin typeface="Microsoft Sans Serif" pitchFamily="34" charset="0"/>
              </a:rPr>
              <a:t>English –            4 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smtClean="0">
                <a:latin typeface="Microsoft Sans Serif" pitchFamily="34" charset="0"/>
              </a:rPr>
              <a:t>         </a:t>
            </a:r>
            <a:r>
              <a:rPr lang="en-US" sz="1600" smtClean="0">
                <a:latin typeface="Microsoft Sans Serif" pitchFamily="34" charset="0"/>
              </a:rPr>
              <a:t>English I, II, III and English IV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u="sng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b="1" smtClean="0">
                <a:latin typeface="Microsoft Sans Serif" pitchFamily="34" charset="0"/>
              </a:rPr>
              <a:t>Mathematics –   4 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smtClean="0">
                <a:latin typeface="Microsoft Sans Serif" pitchFamily="34" charset="0"/>
              </a:rPr>
              <a:t>       	</a:t>
            </a:r>
            <a:r>
              <a:rPr lang="en-US" sz="1600" b="1" smtClean="0">
                <a:latin typeface="Microsoft Sans Serif" pitchFamily="34" charset="0"/>
              </a:rPr>
              <a:t>Algebra I</a:t>
            </a:r>
            <a:r>
              <a:rPr lang="en-US" sz="1600" smtClean="0">
                <a:latin typeface="Microsoft Sans Serif" pitchFamily="34" charset="0"/>
              </a:rPr>
              <a:t>, </a:t>
            </a:r>
            <a:r>
              <a:rPr lang="en-US" sz="1600" b="1" smtClean="0">
                <a:latin typeface="Microsoft Sans Serif" pitchFamily="34" charset="0"/>
              </a:rPr>
              <a:t>Algebra II</a:t>
            </a:r>
            <a:r>
              <a:rPr lang="en-US" sz="1600" smtClean="0">
                <a:latin typeface="Microsoft Sans Serif" pitchFamily="34" charset="0"/>
              </a:rPr>
              <a:t>, and 2 from Geometry or Advanced Math or Discrete Math or Calculus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b="1" smtClean="0">
                <a:latin typeface="Microsoft Sans Serif" pitchFamily="34" charset="0"/>
              </a:rPr>
              <a:t>Science –           4 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smtClean="0">
                <a:latin typeface="Microsoft Sans Serif" pitchFamily="34" charset="0"/>
              </a:rPr>
              <a:t>       	</a:t>
            </a:r>
            <a:r>
              <a:rPr lang="en-US" sz="1600" b="1" smtClean="0">
                <a:latin typeface="Microsoft Sans Serif" pitchFamily="34" charset="0"/>
              </a:rPr>
              <a:t>Biology</a:t>
            </a:r>
            <a:r>
              <a:rPr lang="en-US" sz="1600" smtClean="0">
                <a:latin typeface="Microsoft Sans Serif" pitchFamily="34" charset="0"/>
              </a:rPr>
              <a:t>, </a:t>
            </a:r>
            <a:r>
              <a:rPr lang="en-US" sz="1600" b="1" smtClean="0">
                <a:latin typeface="Microsoft Sans Serif" pitchFamily="34" charset="0"/>
              </a:rPr>
              <a:t>Chemistry</a:t>
            </a:r>
            <a:r>
              <a:rPr lang="en-US" sz="1600" smtClean="0">
                <a:latin typeface="Microsoft Sans Serif" pitchFamily="34" charset="0"/>
              </a:rPr>
              <a:t>, and 2 from Environmental Science, Physical Science, Biology II, Chemistry II, Physics, or Agriscience 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smtClean="0">
              <a:latin typeface="Microsoft Sans Serif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b="1" smtClean="0">
                <a:latin typeface="Microsoft Sans Serif" pitchFamily="34" charset="0"/>
              </a:rPr>
              <a:t>Social Studies - 4 </a:t>
            </a:r>
            <a:r>
              <a:rPr lang="en-US" sz="2400" smtClean="0">
                <a:latin typeface="Microsoft Sans Serif" pitchFamily="34" charset="0"/>
              </a:rPr>
              <a:t>Units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Microsoft Sans Serif" pitchFamily="34" charset="0"/>
              </a:rPr>
              <a:t>        </a:t>
            </a:r>
            <a:r>
              <a:rPr lang="en-US" sz="1600" b="1" smtClean="0">
                <a:latin typeface="Microsoft Sans Serif" pitchFamily="34" charset="0"/>
              </a:rPr>
              <a:t>American History, Civics, </a:t>
            </a:r>
            <a:r>
              <a:rPr lang="en-US" sz="1600" smtClean="0">
                <a:latin typeface="Microsoft Sans Serif" pitchFamily="34" charset="0"/>
              </a:rPr>
              <a:t>and we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latin typeface="Microsoft Sans Serif" pitchFamily="34" charset="0"/>
              </a:rPr>
              <a:t>       offer World</a:t>
            </a:r>
            <a:r>
              <a:rPr lang="en-US" sz="1600" b="1" smtClean="0">
                <a:latin typeface="Microsoft Sans Serif" pitchFamily="34" charset="0"/>
              </a:rPr>
              <a:t> </a:t>
            </a:r>
            <a:r>
              <a:rPr lang="en-US" sz="1600" smtClean="0">
                <a:latin typeface="Microsoft Sans Serif" pitchFamily="34" charset="0"/>
              </a:rPr>
              <a:t>Geography,and World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latin typeface="Microsoft Sans Serif" pitchFamily="34" charset="0"/>
              </a:rPr>
              <a:t>       History for the remaining two units.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  </a:t>
            </a:r>
          </a:p>
          <a:p>
            <a:pPr eaLnBrk="1" hangingPunct="1">
              <a:lnSpc>
                <a:spcPct val="80000"/>
              </a:lnSpc>
            </a:pPr>
            <a:endParaRPr lang="en-US" sz="1400" b="1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267200" y="1828800"/>
            <a:ext cx="4724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Microsoft Sans Serif" pitchFamily="34" charset="0"/>
              </a:rPr>
              <a:t>    Fine Arts Survey -          1 Unit</a:t>
            </a:r>
            <a:r>
              <a:rPr lang="en-US" b="1">
                <a:latin typeface="Microsoft Sans Serif" pitchFamily="34" charset="0"/>
              </a:rPr>
              <a:t> </a:t>
            </a:r>
          </a:p>
          <a:p>
            <a:r>
              <a:rPr lang="en-US">
                <a:latin typeface="Microsoft Sans Serif" pitchFamily="34" charset="0"/>
              </a:rPr>
              <a:t>         </a:t>
            </a:r>
            <a:r>
              <a:rPr lang="en-US" sz="1600">
                <a:latin typeface="Microsoft Sans Serif" pitchFamily="34" charset="0"/>
              </a:rPr>
              <a:t>… or 2 units of visual/performance courses</a:t>
            </a:r>
          </a:p>
          <a:p>
            <a:r>
              <a:rPr lang="en-US" sz="1600">
                <a:latin typeface="Microsoft Sans Serif" pitchFamily="34" charset="0"/>
              </a:rPr>
              <a:t>          … or another subject listed in this TOPS</a:t>
            </a:r>
          </a:p>
          <a:p>
            <a:r>
              <a:rPr lang="en-US" sz="1600">
                <a:latin typeface="Microsoft Sans Serif" pitchFamily="34" charset="0"/>
              </a:rPr>
              <a:t>             core curriculum</a:t>
            </a:r>
          </a:p>
          <a:p>
            <a:endParaRPr lang="en-US">
              <a:latin typeface="Microsoft Sans Serif" pitchFamily="34" charset="0"/>
            </a:endParaRPr>
          </a:p>
          <a:p>
            <a:r>
              <a:rPr lang="en-US" sz="2400" b="1">
                <a:latin typeface="Microsoft Sans Serif" pitchFamily="34" charset="0"/>
              </a:rPr>
              <a:t>    Foreign Language -       2 Units</a:t>
            </a:r>
          </a:p>
          <a:p>
            <a:r>
              <a:rPr lang="en-US">
                <a:latin typeface="Microsoft Sans Serif" pitchFamily="34" charset="0"/>
              </a:rPr>
              <a:t>           </a:t>
            </a:r>
            <a:r>
              <a:rPr lang="en-US" sz="1600">
                <a:latin typeface="Microsoft Sans Serif" pitchFamily="34" charset="0"/>
              </a:rPr>
              <a:t>Two units in the same language</a:t>
            </a:r>
          </a:p>
          <a:p>
            <a:endParaRPr lang="en-US">
              <a:latin typeface="Microsoft Sans Serif" pitchFamily="34" charset="0"/>
            </a:endParaRPr>
          </a:p>
          <a:p>
            <a:r>
              <a:rPr lang="en-US">
                <a:latin typeface="Microsoft Sans Serif" pitchFamily="34" charset="0"/>
              </a:rPr>
              <a:t>      </a:t>
            </a:r>
            <a:r>
              <a:rPr lang="en-US" b="1">
                <a:latin typeface="Microsoft Sans Serif" pitchFamily="34" charset="0"/>
              </a:rPr>
              <a:t>     </a:t>
            </a:r>
          </a:p>
          <a:p>
            <a:r>
              <a:rPr lang="en-US" sz="2000" b="1" u="sng">
                <a:solidFill>
                  <a:srgbClr val="C00000"/>
                </a:solidFill>
                <a:latin typeface="Microsoft Sans Serif" pitchFamily="34" charset="0"/>
              </a:rPr>
              <a:t>19 Total Core Curriculum Units</a:t>
            </a:r>
            <a:r>
              <a:rPr lang="en-US" b="1">
                <a:solidFill>
                  <a:srgbClr val="C00000"/>
                </a:solidFill>
                <a:latin typeface="Microsoft Sans Serif" pitchFamily="34" charset="0"/>
              </a:rPr>
              <a:t> </a:t>
            </a:r>
          </a:p>
          <a:p>
            <a:r>
              <a:rPr lang="en-US">
                <a:latin typeface="Microsoft Sans Serif" pitchFamily="34" charset="0"/>
              </a:rPr>
              <a:t>     </a:t>
            </a:r>
            <a:r>
              <a:rPr lang="en-US" b="1">
                <a:latin typeface="Microsoft Sans Serif" pitchFamily="34" charset="0"/>
              </a:rPr>
              <a:t>  </a:t>
            </a:r>
          </a:p>
          <a:p>
            <a:r>
              <a:rPr lang="en-US" b="1">
                <a:latin typeface="Microsoft Sans Serif" pitchFamily="34" charset="0"/>
              </a:rPr>
              <a:t>2.5 TOPS Core GPA       ACT Score: </a:t>
            </a:r>
            <a:r>
              <a:rPr lang="en-US" b="1" u="sng">
                <a:latin typeface="Microsoft Sans Serif" pitchFamily="34" charset="0"/>
              </a:rPr>
              <a:t>20</a:t>
            </a:r>
          </a:p>
          <a:p>
            <a:endParaRPr lang="en-US" b="1">
              <a:latin typeface="Microsoft Sans Serif" pitchFamily="34" charset="0"/>
            </a:endParaRPr>
          </a:p>
          <a:p>
            <a:r>
              <a:rPr lang="en-US" b="1">
                <a:latin typeface="Microsoft Sans Serif" pitchFamily="34" charset="0"/>
              </a:rPr>
              <a:t>3.0 TOPS Core GPA       ACT Score: 23, 27</a:t>
            </a:r>
            <a:r>
              <a:rPr lang="en-US" b="1"/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3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F0B0B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F0B0B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F0B0B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</TotalTime>
  <Words>1263</Words>
  <Application>Microsoft Office PowerPoint</Application>
  <PresentationFormat>On-screen Show (4:3)</PresentationFormat>
  <Paragraphs>357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Times New Roman</vt:lpstr>
      <vt:lpstr>Wingdings 2</vt:lpstr>
      <vt:lpstr>Wingdings</vt:lpstr>
      <vt:lpstr>Wingdings 3</vt:lpstr>
      <vt:lpstr>Calibri</vt:lpstr>
      <vt:lpstr>Arial Black</vt:lpstr>
      <vt:lpstr>Microsoft Sans Serif</vt:lpstr>
      <vt:lpstr>Module</vt:lpstr>
      <vt:lpstr>Microsoft Office Word 2007 Document</vt:lpstr>
      <vt:lpstr>Forest High School Class of 2015 Parent Meeting</vt:lpstr>
      <vt:lpstr>Objectives for Tonight’s Meeting</vt:lpstr>
      <vt:lpstr>In Louisiana, all students must choose from three diploma pathways that lead to graduation. </vt:lpstr>
      <vt:lpstr>Diploma Pathways</vt:lpstr>
      <vt:lpstr>Core 4 Graduation Requirements</vt:lpstr>
      <vt:lpstr>Basic Core</vt:lpstr>
      <vt:lpstr>Basic Core Graduation Requirements</vt:lpstr>
      <vt:lpstr>Career Clusters and Areas of Concentration</vt:lpstr>
      <vt:lpstr>TOPS  Requirements for Graduates of 2014 and Beyond </vt:lpstr>
      <vt:lpstr>Individual Graduation Plan (IGP)</vt:lpstr>
      <vt:lpstr>Slide 11</vt:lpstr>
      <vt:lpstr>Slide 12</vt:lpstr>
      <vt:lpstr>Typical Ninth Grade Schedule</vt:lpstr>
      <vt:lpstr>Typical 10th Grade Schedule:</vt:lpstr>
      <vt:lpstr>Areas of Concentration</vt:lpstr>
      <vt:lpstr>Agriculture Production/Management/Entrepreneurship</vt:lpstr>
      <vt:lpstr>General Studies</vt:lpstr>
      <vt:lpstr>Welding</vt:lpstr>
      <vt:lpstr>Management of Family Resources</vt:lpstr>
      <vt:lpstr>Let’s  Review</vt:lpstr>
      <vt:lpstr>A Student Can Have a Chance at a TOPS Scholarship if He/She  Follows This Schedule of Classes in the Concentration Area Agric. Production/Manage/Entre.</vt:lpstr>
      <vt:lpstr>Create a Parent Account in Louisiana Connect</vt:lpstr>
      <vt:lpstr>Web Sites of Interest</vt:lpstr>
      <vt:lpstr>Questions/Comments ???</vt:lpstr>
    </vt:vector>
  </TitlesOfParts>
  <Company>ZCSB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Zachary High School Class of 2013 Parent Meeting</dc:title>
  <dc:creator>ZCSB</dc:creator>
  <cp:lastModifiedBy>SherryH</cp:lastModifiedBy>
  <cp:revision>174</cp:revision>
  <dcterms:created xsi:type="dcterms:W3CDTF">2010-02-18T12:43:14Z</dcterms:created>
  <dcterms:modified xsi:type="dcterms:W3CDTF">2013-05-29T14:50:13Z</dcterms:modified>
</cp:coreProperties>
</file>